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97" r:id="rId2"/>
    <p:sldId id="399" r:id="rId3"/>
    <p:sldId id="256" r:id="rId4"/>
    <p:sldId id="257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59770-0EC9-481E-94C9-C340F280D654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F8948-A4F4-4C56-A919-2B9EF1834B5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3006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0E6A5CD0-C69D-494F-B2A8-963B82601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77014AC0-123C-4A3F-8662-883EA1F0E630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altLang="es-AR">
                <a:latin typeface="Arial" panose="020B0604020202020204" pitchFamily="34" charset="0"/>
                <a:cs typeface="msgothic" charset="0"/>
              </a:rPr>
              <a:t>Extended Bayesian skyline plot of female effective population size scaled by generation time (g), with archaeological sites and historical events as shown. Colored regions indicate Bayesian credibility intervals.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6843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098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0127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3530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248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7228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720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5329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9750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8324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1775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8D74E-19DE-432E-AAD1-425204DAEC98}" type="datetimeFigureOut">
              <a:rPr lang="es-AR" smtClean="0"/>
              <a:t>13/9/2019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71C1-02FF-47D9-931C-3385B624CC4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8295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AE1213C-4B37-4490-9B58-946DDC42A092}"/>
              </a:ext>
            </a:extLst>
          </p:cNvPr>
          <p:cNvSpPr/>
          <p:nvPr/>
        </p:nvSpPr>
        <p:spPr>
          <a:xfrm>
            <a:off x="847725" y="699611"/>
            <a:ext cx="5581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Anthropocene is a proposed epoch dating from the commencement of </a:t>
            </a:r>
            <a:r>
              <a:rPr lang="en-US" b="1" dirty="0"/>
              <a:t>significant human impact </a:t>
            </a:r>
            <a:r>
              <a:rPr lang="en-US" dirty="0"/>
              <a:t>on the Earth's geology and ecosystems, including, but not limited to, anthropogenic climate change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3532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i2.wp.com/iberoamericasocial.com/wp-content/uploads/2017/01/Figura1-661x1024.png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1" y="0"/>
            <a:ext cx="5312269" cy="4114798"/>
          </a:xfrm>
          <a:prstGeom prst="rect">
            <a:avLst/>
          </a:prstGeom>
          <a:noFill/>
        </p:spPr>
      </p:pic>
      <p:pic>
        <p:nvPicPr>
          <p:cNvPr id="3" name="Picture 2" descr="https://i2.wp.com/iberoamericasocial.com/wp-content/uploads/2017/01/Figura1-661x1024.png"/>
          <p:cNvPicPr>
            <a:picLocks noChangeAspect="1" noChangeArrowheads="1"/>
          </p:cNvPicPr>
          <p:nvPr/>
        </p:nvPicPr>
        <p:blipFill>
          <a:blip r:embed="rId2"/>
          <a:srcRect t="50000" b="32787"/>
          <a:stretch>
            <a:fillRect/>
          </a:stretch>
        </p:blipFill>
        <p:spPr bwMode="auto">
          <a:xfrm>
            <a:off x="381000" y="5354357"/>
            <a:ext cx="5638800" cy="1503643"/>
          </a:xfrm>
          <a:prstGeom prst="rect">
            <a:avLst/>
          </a:prstGeom>
          <a:noFill/>
        </p:spPr>
      </p:pic>
      <p:pic>
        <p:nvPicPr>
          <p:cNvPr id="4" name="Picture 2" descr="https://i2.wp.com/iberoamericasocial.com/wp-content/uploads/2017/01/Figura1-661x1024.png"/>
          <p:cNvPicPr>
            <a:picLocks noChangeAspect="1" noChangeArrowheads="1"/>
          </p:cNvPicPr>
          <p:nvPr/>
        </p:nvPicPr>
        <p:blipFill>
          <a:blip r:embed="rId2"/>
          <a:srcRect t="65574" r="32700"/>
          <a:stretch>
            <a:fillRect/>
          </a:stretch>
        </p:blipFill>
        <p:spPr bwMode="auto">
          <a:xfrm>
            <a:off x="5682342" y="0"/>
            <a:ext cx="3461657" cy="27432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6019800" y="3962400"/>
            <a:ext cx="30422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4000" dirty="0">
                <a:latin typeface="+mj-lt"/>
              </a:rPr>
              <a:t>Antropoceno</a:t>
            </a:r>
            <a:r>
              <a:rPr lang="en-US" sz="4000" dirty="0">
                <a:latin typeface="+mj-lt"/>
              </a:rPr>
              <a:t>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urworldindata.org/wp-content/uploads/2017/04/World-population-doubling-time-1.png">
            <a:extLst>
              <a:ext uri="{FF2B5EF4-FFF2-40B4-BE49-F238E27FC236}">
                <a16:creationId xmlns:a16="http://schemas.microsoft.com/office/drawing/2014/main" id="{8276CC3F-AC2F-4A8D-B4C4-F56DC5003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34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0DDA606-4448-49B4-88C1-69E5B3072D92}"/>
              </a:ext>
            </a:extLst>
          </p:cNvPr>
          <p:cNvSpPr/>
          <p:nvPr/>
        </p:nvSpPr>
        <p:spPr>
          <a:xfrm>
            <a:off x="209550" y="6420535"/>
            <a:ext cx="5581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http://metrocosm.com/world-population-history-map/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8A781F-6CA3-41E8-B634-57A669C7C4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29" t="16297" r="18229" b="27407"/>
          <a:stretch/>
        </p:blipFill>
        <p:spPr>
          <a:xfrm>
            <a:off x="752475" y="533400"/>
            <a:ext cx="5581650" cy="28956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15F681C-E041-41D7-B9F6-7C22E22CF2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75" t="17037" r="18438" b="26666"/>
          <a:stretch/>
        </p:blipFill>
        <p:spPr>
          <a:xfrm>
            <a:off x="647700" y="3429000"/>
            <a:ext cx="5686425" cy="2895600"/>
          </a:xfrm>
          <a:prstGeom prst="rect">
            <a:avLst/>
          </a:prstGeom>
        </p:spPr>
      </p:pic>
      <p:pic>
        <p:nvPicPr>
          <p:cNvPr id="2050" name="Picture 2" descr="https://upload.wikimedia.org/wikipedia/commons/5/56/Acuna-Soto_EID-v8n4p360_Fig1.png">
            <a:extLst>
              <a:ext uri="{FF2B5EF4-FFF2-40B4-BE49-F238E27FC236}">
                <a16:creationId xmlns:a16="http://schemas.microsoft.com/office/drawing/2014/main" id="{12845529-F501-4392-B9F4-3ED4913F1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791" y="2938619"/>
            <a:ext cx="3863334" cy="3013199"/>
          </a:xfrm>
          <a:prstGeom prst="rect">
            <a:avLst/>
          </a:prstGeom>
          <a:noFill/>
          <a:effectLst>
            <a:outerShdw blurRad="660400" dist="2540000" dir="13620000" sx="141000" sy="141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96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48AEA106-F996-4095-A8CF-57BCD677C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41" y="381961"/>
            <a:ext cx="8493120" cy="41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ctr"/>
            <a:r>
              <a:rPr lang="en-GB" altLang="es-AR" sz="1451" b="1">
                <a:latin typeface="Arial" panose="020B0604020202020204" pitchFamily="34" charset="0"/>
              </a:rPr>
              <a:t>Extended Bayesian skyline plot of female effective population size scaled by generation time (g), with archaeological sites and historical events as shown. 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F5B6C76F-F1CA-4F7F-AC13-0FBF0DF1A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00" y="979561"/>
            <a:ext cx="6698880" cy="489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>
            <a:extLst>
              <a:ext uri="{FF2B5EF4-FFF2-40B4-BE49-F238E27FC236}">
                <a16:creationId xmlns:a16="http://schemas.microsoft.com/office/drawing/2014/main" id="{07227DD6-05A3-4D2A-8E87-862DADE2B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001" y="5972041"/>
            <a:ext cx="3918240" cy="3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r>
              <a:rPr lang="en-GB" altLang="es-AR" sz="1089" b="1">
                <a:latin typeface="Arial" panose="020B0604020202020204" pitchFamily="34" charset="0"/>
              </a:rPr>
              <a:t>Brendan D. O'Fallon, and Lars Fehren-Schmitz PNAS 2011;108:51:20444-20448</a:t>
            </a: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FC98A305-0E6C-49FF-B545-84BF88309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20" y="6612841"/>
            <a:ext cx="4930560" cy="3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r>
              <a:rPr lang="en-GB" altLang="es-AR" sz="907">
                <a:latin typeface="Arial" panose="020B0604020202020204" pitchFamily="34" charset="0"/>
              </a:rPr>
              <a:t>©2011 by National Academy of Sciences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eea.europa.eu/data-and-maps/figures/urban-and-rural-population-in/20050_gmt2_fig1_urban-switching.png/image_original">
            <a:extLst>
              <a:ext uri="{FF2B5EF4-FFF2-40B4-BE49-F238E27FC236}">
                <a16:creationId xmlns:a16="http://schemas.microsoft.com/office/drawing/2014/main" id="{E13A6386-65A1-425E-A298-013EA16AD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72" y="1116919"/>
            <a:ext cx="6841811" cy="462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2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13B2C43-50D5-41FE-9FE1-763EF8A67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8459061-9919-4CC5-9467-718610BB57AD}"/>
              </a:ext>
            </a:extLst>
          </p:cNvPr>
          <p:cNvSpPr/>
          <p:nvPr/>
        </p:nvSpPr>
        <p:spPr>
          <a:xfrm>
            <a:off x="505105" y="6273284"/>
            <a:ext cx="2266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/>
              <a:t>http://bit.ly/2FMJGAP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8960BE2-19D3-45A6-917D-64A9A4196907}"/>
              </a:ext>
            </a:extLst>
          </p:cNvPr>
          <p:cNvSpPr/>
          <p:nvPr/>
        </p:nvSpPr>
        <p:spPr>
          <a:xfrm>
            <a:off x="3562630" y="6273284"/>
            <a:ext cx="2585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dirty="0"/>
              <a:t>1 TON </a:t>
            </a:r>
            <a:r>
              <a:rPr lang="es-AR" dirty="0" err="1"/>
              <a:t>of</a:t>
            </a:r>
            <a:r>
              <a:rPr lang="es-AR" dirty="0"/>
              <a:t> CO2 = 3 “</a:t>
            </a:r>
            <a:r>
              <a:rPr lang="es-AR" dirty="0" err="1"/>
              <a:t>slaves</a:t>
            </a:r>
            <a:r>
              <a:rPr lang="es-AR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08883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974</TotalTime>
  <Words>131</Words>
  <Application>Microsoft Office PowerPoint</Application>
  <PresentationFormat>Presentación en pantalla (4:3)</PresentationFormat>
  <Paragraphs>9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 jobbagy</dc:creator>
  <cp:lastModifiedBy>e jobbagy</cp:lastModifiedBy>
  <cp:revision>22</cp:revision>
  <dcterms:created xsi:type="dcterms:W3CDTF">2018-11-27T12:46:50Z</dcterms:created>
  <dcterms:modified xsi:type="dcterms:W3CDTF">2019-09-13T11:32:58Z</dcterms:modified>
</cp:coreProperties>
</file>